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5"/>
  </p:notesMasterIdLst>
  <p:sldIdLst>
    <p:sldId id="256" r:id="rId2"/>
    <p:sldId id="257" r:id="rId3"/>
    <p:sldId id="258" r:id="rId4"/>
    <p:sldId id="271" r:id="rId5"/>
    <p:sldId id="259" r:id="rId6"/>
    <p:sldId id="272" r:id="rId7"/>
    <p:sldId id="261" r:id="rId8"/>
    <p:sldId id="273" r:id="rId9"/>
    <p:sldId id="266" r:id="rId10"/>
    <p:sldId id="267" r:id="rId11"/>
    <p:sldId id="268" r:id="rId12"/>
    <p:sldId id="263" r:id="rId13"/>
    <p:sldId id="265" r:id="rId14"/>
    <p:sldId id="269" r:id="rId15"/>
    <p:sldId id="262" r:id="rId16"/>
    <p:sldId id="274" r:id="rId17"/>
    <p:sldId id="260" r:id="rId18"/>
    <p:sldId id="275" r:id="rId19"/>
    <p:sldId id="276" r:id="rId20"/>
    <p:sldId id="277" r:id="rId21"/>
    <p:sldId id="278" r:id="rId22"/>
    <p:sldId id="270" r:id="rId23"/>
    <p:sldId id="279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6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D2859-3CA1-4C36-BDC6-F7AF6AADBAE1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FFEB6-B1EF-4879-B8FB-F336E93C0A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68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FFEB6-B1EF-4879-B8FB-F336E93C0AE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19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FFEB6-B1EF-4879-B8FB-F336E93C0AE6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01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1" name="Zástupný symbol pro datum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nadpis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1" name="Zástupný symbol pro text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146155B-FDF6-4B41-8F3E-F9B4642556FE}" type="datetimeFigureOut">
              <a:rPr lang="cs-CZ" smtClean="0"/>
              <a:t>24.01.2020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93A11D5-180D-4EE2-BA9A-A7BA76058D2C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horineves.cz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MALOTŘÍDNÍ VÝUKA </a:t>
            </a:r>
            <a:b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ZÁKLADNÍ ŠKOLE HOŘINĚVES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VÝHODY MALOTŘÍDNÍHO ZPŮSOBU VZDĚLÁVÁNÍ, SEZNÁMENÍ SE ZPŮSOBEM VÝUKY A DALŠÍMI AKTIVITAMI NAŠÍ ŠKOLY</a:t>
            </a:r>
            <a:endParaRPr lang="cs-CZ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Gify Nena - škola str.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993692" cy="245097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reslené děti, které sedí ve školní lavici — Stocková ilustr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3136"/>
            <a:ext cx="2389641" cy="209093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2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 descr="Na obrázku může být: one or more people , sky , cloud , outdoor a na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888472" cy="248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4" descr="Na obrázku může být: 6 people, people smiling , dítě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65103"/>
            <a:ext cx="3672408" cy="188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8" descr="Na obrázku může být: 1 person, venku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10" y="836712"/>
            <a:ext cx="3715274" cy="295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10" descr="Na obrázku může být: sky , outdoor a natur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1673"/>
            <a:ext cx="3384416" cy="2448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9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1" descr="Na obrázku může být: 1 osob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3960480" cy="309637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2050" name="Picture 2" descr="Na obrázku může být: 4 people, people smiling , people standing a indo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83" y="908720"/>
            <a:ext cx="2970330" cy="396044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 obrázku může být: 4 people, people standing a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05064"/>
            <a:ext cx="3456384" cy="259228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6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Volnočasové aktivity</a:t>
            </a:r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4788024" y="1914126"/>
            <a:ext cx="3181183" cy="2054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Zájmové kroužky – Florbal, Keramika, Kuchtík, Gymnastika, Hudebně dramatický kroužek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5378398" y="4077072"/>
            <a:ext cx="2376264" cy="972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Pirátské spaní</a:t>
            </a:r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611560" y="4660413"/>
            <a:ext cx="2736304" cy="2113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Klubík</a:t>
            </a:r>
            <a:r>
              <a:rPr lang="cs-CZ" dirty="0" smtClean="0"/>
              <a:t> – podpora žáků </a:t>
            </a:r>
          </a:p>
          <a:p>
            <a:pPr algn="ctr"/>
            <a:r>
              <a:rPr lang="cs-CZ" dirty="0" smtClean="0"/>
              <a:t>bez podpůrných opatření, kteří mají </a:t>
            </a:r>
            <a:endParaRPr lang="cs-CZ" dirty="0"/>
          </a:p>
          <a:p>
            <a:pPr algn="ctr"/>
            <a:r>
              <a:rPr lang="cs-CZ" dirty="0" smtClean="0"/>
              <a:t>výukové obtíže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3804580" y="5157192"/>
            <a:ext cx="3816424" cy="16201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Spolupráce a aktivity </a:t>
            </a:r>
          </a:p>
          <a:p>
            <a:pPr algn="ctr"/>
            <a:r>
              <a:rPr lang="cs-CZ" dirty="0" smtClean="0"/>
              <a:t>s rodiči – Velikonoční tvoření, Dýňové slavnosti</a:t>
            </a:r>
            <a:endParaRPr lang="cs-CZ" dirty="0"/>
          </a:p>
        </p:txBody>
      </p:sp>
      <p:sp>
        <p:nvSpPr>
          <p:cNvPr id="7" name="Ovál 6"/>
          <p:cNvSpPr/>
          <p:nvPr/>
        </p:nvSpPr>
        <p:spPr>
          <a:xfrm>
            <a:off x="899592" y="2574522"/>
            <a:ext cx="3888432" cy="1922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Obecní veřejná vystoupení žáků – Vítání sv. Martina, Rozsvěcení vánočního stromečku, Muzejní noc, Velikonoční jarmark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323528" y="1604383"/>
            <a:ext cx="2376264" cy="1013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Školní družina</a:t>
            </a:r>
            <a:endParaRPr lang="cs-CZ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6478" y="3940889"/>
            <a:ext cx="2034726" cy="152604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792" y="174583"/>
            <a:ext cx="2305427" cy="153695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3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9" descr="Na obrázku může být: 3 people, people smili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3384376" cy="22082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" name="obrázek 15" descr="Na obrázku může být: 5 people, people smiling , people standing a sho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32" y="1052736"/>
            <a:ext cx="3528392" cy="276618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4" name="obrázek 14" descr="Na obrázku může být: 13 people, people smiling , stojící lidé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77072"/>
            <a:ext cx="3888432" cy="230425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5" name="obrázek 12" descr="Na obrázku může být: 2 people, people smiling , people sitting , people eating , table a chil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77272"/>
            <a:ext cx="2754072" cy="3312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552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8" descr="Na obrázku může být: 13 people, people standing , people sitting a indoo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4212528" cy="29523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" name="obrázek 20" descr="Na obrázku může být: 7 people, including Jana Fejková-Vaňková , people smil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384376" cy="25202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4" name="obrázek 1" descr="Na obrázku může být: 10 people, people smiling , people standing , sky , child , tree , outdoor a na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4104456" cy="27769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769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380768"/>
          </a:xfrm>
        </p:spPr>
        <p:txBody>
          <a:bodyPr>
            <a:noAutofit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Výhody malotřídního vzdělávání na naší základní škole</a:t>
            </a:r>
            <a:endParaRPr lang="cs-CZ" sz="3600" dirty="0"/>
          </a:p>
        </p:txBody>
      </p:sp>
      <p:sp>
        <p:nvSpPr>
          <p:cNvPr id="4" name="Ovál 3"/>
          <p:cNvSpPr/>
          <p:nvPr/>
        </p:nvSpPr>
        <p:spPr>
          <a:xfrm>
            <a:off x="5364088" y="5078156"/>
            <a:ext cx="2376264" cy="13822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Speciálně pedagogická péče </a:t>
            </a:r>
          </a:p>
          <a:p>
            <a:pPr algn="ctr"/>
            <a:r>
              <a:rPr lang="cs-CZ" dirty="0" smtClean="0"/>
              <a:t>a poradenství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107504" y="2981536"/>
            <a:ext cx="237626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Nízký počet žáků ve třídě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179512" y="4725144"/>
            <a:ext cx="3384376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Využívání různých forem výukových metod s důrazem          na efektivitu vzdělávání a rozvoje žáka</a:t>
            </a:r>
            <a:endParaRPr lang="cs-CZ" dirty="0"/>
          </a:p>
        </p:txBody>
      </p:sp>
      <p:sp>
        <p:nvSpPr>
          <p:cNvPr id="12" name="Ovál 11"/>
          <p:cNvSpPr/>
          <p:nvPr/>
        </p:nvSpPr>
        <p:spPr>
          <a:xfrm>
            <a:off x="4500976" y="1835703"/>
            <a:ext cx="3310399" cy="1053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Efektivní spolupráce napříč mezi ročníky</a:t>
            </a:r>
            <a:endParaRPr lang="cs-CZ" dirty="0"/>
          </a:p>
        </p:txBody>
      </p:sp>
      <p:sp>
        <p:nvSpPr>
          <p:cNvPr id="13" name="Ovál 12"/>
          <p:cNvSpPr/>
          <p:nvPr/>
        </p:nvSpPr>
        <p:spPr>
          <a:xfrm>
            <a:off x="2483768" y="2981536"/>
            <a:ext cx="3672408" cy="20966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Důraz</a:t>
            </a:r>
            <a:endParaRPr lang="cs-CZ" dirty="0"/>
          </a:p>
          <a:p>
            <a:pPr algn="ctr"/>
            <a:r>
              <a:rPr lang="cs-CZ" dirty="0"/>
              <a:t>na učení se </a:t>
            </a:r>
            <a:r>
              <a:rPr lang="cs-CZ" dirty="0" smtClean="0"/>
              <a:t>samostatnosti</a:t>
            </a:r>
            <a:r>
              <a:rPr lang="cs-CZ" dirty="0"/>
              <a:t> </a:t>
            </a:r>
            <a:r>
              <a:rPr lang="cs-CZ" dirty="0" smtClean="0"/>
              <a:t>              s využitím okamžité zpětné vazby, úzká interakce učitele           a žáka</a:t>
            </a:r>
            <a:endParaRPr lang="cs-CZ" dirty="0"/>
          </a:p>
        </p:txBody>
      </p:sp>
      <p:pic>
        <p:nvPicPr>
          <p:cNvPr id="10242" name="Picture 2" descr="article_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50" y="1170892"/>
            <a:ext cx="2176522" cy="174121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rcátko, dobrý učitel je hrdina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2389"/>
            <a:ext cx="1774913" cy="177491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/>
          <p:cNvSpPr/>
          <p:nvPr/>
        </p:nvSpPr>
        <p:spPr>
          <a:xfrm>
            <a:off x="30569" y="44624"/>
            <a:ext cx="2736304" cy="2551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Kvalitní technické zázemí školy        a hodnotné vybavení           pro výuku tělovýchovy       a sportu</a:t>
            </a:r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4716016" y="4581128"/>
            <a:ext cx="2736304" cy="1776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Individualizace výuky dle potřeb žáka – orientace        na žáka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79512" y="5045488"/>
            <a:ext cx="3168352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Návaznost vzdělávání žáků – obecní </a:t>
            </a:r>
            <a:r>
              <a:rPr lang="cs-CZ" dirty="0" err="1" smtClean="0"/>
              <a:t>mikrojesle</a:t>
            </a:r>
            <a:r>
              <a:rPr lang="cs-CZ" dirty="0" smtClean="0"/>
              <a:t> – MŠ – ZŠ </a:t>
            </a:r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5292080" y="764704"/>
            <a:ext cx="2810281" cy="17129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Zajištěna </a:t>
            </a:r>
            <a:r>
              <a:rPr lang="cs-CZ" dirty="0" smtClean="0"/>
              <a:t>doprava </a:t>
            </a:r>
            <a:r>
              <a:rPr lang="en-US" dirty="0" err="1" smtClean="0"/>
              <a:t>obecn</a:t>
            </a:r>
            <a:r>
              <a:rPr lang="cs-CZ" dirty="0"/>
              <a:t>í</a:t>
            </a:r>
            <a:r>
              <a:rPr lang="en-US" dirty="0" smtClean="0"/>
              <a:t>m </a:t>
            </a:r>
            <a:r>
              <a:rPr lang="en-US" dirty="0" err="1" smtClean="0"/>
              <a:t>mikrobusem</a:t>
            </a:r>
            <a:r>
              <a:rPr lang="cs-CZ" dirty="0" smtClean="0"/>
              <a:t>   </a:t>
            </a:r>
            <a:endParaRPr lang="cs-CZ" dirty="0" smtClean="0"/>
          </a:p>
          <a:p>
            <a:pPr algn="ctr"/>
            <a:r>
              <a:rPr lang="cs-CZ" dirty="0" smtClean="0"/>
              <a:t>pro žáky </a:t>
            </a:r>
          </a:p>
          <a:p>
            <a:pPr algn="ctr"/>
            <a:r>
              <a:rPr lang="cs-CZ" dirty="0" smtClean="0"/>
              <a:t>ze vzdálenějších obcí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4499992" y="2780928"/>
            <a:ext cx="2810281" cy="1325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Předškolička</a:t>
            </a:r>
            <a:r>
              <a:rPr lang="cs-CZ" dirty="0" smtClean="0"/>
              <a:t> – příprava          pro budoucí prvňáčky</a:t>
            </a:r>
            <a:endParaRPr lang="cs-CZ" dirty="0"/>
          </a:p>
        </p:txBody>
      </p:sp>
      <p:pic>
        <p:nvPicPr>
          <p:cNvPr id="11266" name="Picture 2" descr="Základní škola a mateřská škola KLAS s.r.o. – Tak trochu jiná škola i školka pro Pardubice, Hradec Králové i širší ok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00" y="454382"/>
            <a:ext cx="2313561" cy="173207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2006905"/>
            <a:ext cx="2192777" cy="292370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27" y="5065117"/>
            <a:ext cx="1148661" cy="1547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0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197" y="1989447"/>
            <a:ext cx="1891971" cy="2273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61001">
            <a:off x="463135" y="2232827"/>
            <a:ext cx="1713651" cy="228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240360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>Reportážní průzkum spokojenosti </a:t>
            </a:r>
            <a:br>
              <a:rPr lang="cs-CZ" sz="3200" dirty="0" smtClean="0"/>
            </a:br>
            <a:r>
              <a:rPr lang="cs-CZ" sz="3200" dirty="0" smtClean="0"/>
              <a:t>žáků naší školy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endParaRPr lang="cs-CZ" sz="1100" dirty="0"/>
          </a:p>
        </p:txBody>
      </p:sp>
      <p:sp>
        <p:nvSpPr>
          <p:cNvPr id="26" name="Obláček 25"/>
          <p:cNvSpPr/>
          <p:nvPr/>
        </p:nvSpPr>
        <p:spPr>
          <a:xfrm>
            <a:off x="1403647" y="1556792"/>
            <a:ext cx="2394881" cy="1512168"/>
          </a:xfrm>
          <a:prstGeom prst="cloud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Líbí se mi, že je paní učitelka hodná a jezdíme na výlety.</a:t>
            </a:r>
            <a:endParaRPr lang="cs-CZ" sz="1400" dirty="0"/>
          </a:p>
        </p:txBody>
      </p:sp>
      <p:sp>
        <p:nvSpPr>
          <p:cNvPr id="27" name="Obláček 26"/>
          <p:cNvSpPr/>
          <p:nvPr/>
        </p:nvSpPr>
        <p:spPr>
          <a:xfrm>
            <a:off x="5364088" y="1027559"/>
            <a:ext cx="2224123" cy="1458883"/>
          </a:xfrm>
          <a:prstGeom prst="cloud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Mám rád výtvarnou výchovu, moc rád maluji.</a:t>
            </a:r>
            <a:endParaRPr lang="cs-CZ" sz="1400" dirty="0"/>
          </a:p>
        </p:txBody>
      </p:sp>
      <p:sp>
        <p:nvSpPr>
          <p:cNvPr id="3" name="Obláček 2"/>
          <p:cNvSpPr/>
          <p:nvPr/>
        </p:nvSpPr>
        <p:spPr>
          <a:xfrm rot="1415702">
            <a:off x="3297991" y="4545470"/>
            <a:ext cx="3208614" cy="2061559"/>
          </a:xfrm>
          <a:prstGeom prst="cloud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Ve škole se mi líbí, že jezdíme na turnaje florbalu a vybíjené. Paní učitelky se snaží, abychom vyhrávali a my bojujeme a vyhráváme.</a:t>
            </a:r>
            <a:endParaRPr lang="cs-CZ" sz="1400" dirty="0"/>
          </a:p>
        </p:txBody>
      </p:sp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3845">
            <a:off x="1430714" y="4813238"/>
            <a:ext cx="2043251" cy="153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589" y="990287"/>
            <a:ext cx="1488359" cy="2402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5536" y="402594"/>
            <a:ext cx="2692718" cy="2025314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562170" y="4425771"/>
            <a:ext cx="2318000" cy="17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álný popisek 1"/>
          <p:cNvSpPr/>
          <p:nvPr/>
        </p:nvSpPr>
        <p:spPr>
          <a:xfrm>
            <a:off x="1907703" y="260648"/>
            <a:ext cx="2150734" cy="15121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Ve škole máme schránku důvěry, do které se můžeme se vším svěřit.</a:t>
            </a:r>
            <a:endParaRPr lang="cs-CZ" sz="1400" dirty="0"/>
          </a:p>
        </p:txBody>
      </p:sp>
      <p:sp>
        <p:nvSpPr>
          <p:cNvPr id="7" name="Oválný popisek 6"/>
          <p:cNvSpPr/>
          <p:nvPr/>
        </p:nvSpPr>
        <p:spPr>
          <a:xfrm>
            <a:off x="5868144" y="402594"/>
            <a:ext cx="2160240" cy="13702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Mrzí mě, že je to tady jen         do páté třídy…</a:t>
            </a:r>
            <a:endParaRPr lang="cs-CZ" sz="1400" dirty="0"/>
          </a:p>
        </p:txBody>
      </p:sp>
      <p:sp>
        <p:nvSpPr>
          <p:cNvPr id="8" name="Oválný popisek 7"/>
          <p:cNvSpPr/>
          <p:nvPr/>
        </p:nvSpPr>
        <p:spPr>
          <a:xfrm>
            <a:off x="1475656" y="2852936"/>
            <a:ext cx="2040471" cy="10801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Máme hodnou paní učitelku, která nám píše barevné zápisy.</a:t>
            </a:r>
            <a:endParaRPr lang="cs-CZ" sz="1400" dirty="0"/>
          </a:p>
        </p:txBody>
      </p:sp>
      <p:sp>
        <p:nvSpPr>
          <p:cNvPr id="9" name="Oválný popisek 8"/>
          <p:cNvSpPr/>
          <p:nvPr/>
        </p:nvSpPr>
        <p:spPr>
          <a:xfrm>
            <a:off x="5292080" y="3897052"/>
            <a:ext cx="2232248" cy="12601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Ve škole máme pingpongový stůl a hodnou paní ředitelku.</a:t>
            </a:r>
            <a:endParaRPr lang="cs-CZ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84" y="4136021"/>
            <a:ext cx="1880544" cy="20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2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27753"/>
            <a:ext cx="1872208" cy="2695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7872" y="3447001"/>
            <a:ext cx="2080432" cy="285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74425" y="3999424"/>
            <a:ext cx="2636912" cy="197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láček 2"/>
          <p:cNvSpPr/>
          <p:nvPr/>
        </p:nvSpPr>
        <p:spPr>
          <a:xfrm rot="19182265">
            <a:off x="646093" y="349700"/>
            <a:ext cx="1481308" cy="1422856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Mně se líbí úplně všechno…</a:t>
            </a:r>
            <a:endParaRPr lang="cs-CZ" sz="1400" dirty="0"/>
          </a:p>
        </p:txBody>
      </p:sp>
      <p:sp>
        <p:nvSpPr>
          <p:cNvPr id="10" name="Obláček 9"/>
          <p:cNvSpPr/>
          <p:nvPr/>
        </p:nvSpPr>
        <p:spPr>
          <a:xfrm rot="1361618">
            <a:off x="2546842" y="3079890"/>
            <a:ext cx="2127069" cy="180020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Máme super počítačovou učebnu           a novou tělocvičnu.</a:t>
            </a:r>
            <a:endParaRPr lang="cs-CZ" sz="1400" dirty="0"/>
          </a:p>
        </p:txBody>
      </p:sp>
      <p:sp>
        <p:nvSpPr>
          <p:cNvPr id="11" name="Obláček 10"/>
          <p:cNvSpPr/>
          <p:nvPr/>
        </p:nvSpPr>
        <p:spPr>
          <a:xfrm>
            <a:off x="5292080" y="1124744"/>
            <a:ext cx="2592288" cy="2016224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Hrozně moc mě </a:t>
            </a:r>
            <a:endParaRPr lang="cs-CZ" sz="1400" dirty="0" smtClean="0"/>
          </a:p>
          <a:p>
            <a:pPr algn="ctr"/>
            <a:r>
              <a:rPr lang="cs-CZ" sz="1400" dirty="0" smtClean="0"/>
              <a:t>ve škole </a:t>
            </a:r>
            <a:r>
              <a:rPr lang="cs-CZ" sz="1400" dirty="0" smtClean="0"/>
              <a:t>baví matematika </a:t>
            </a:r>
            <a:endParaRPr lang="cs-CZ" sz="1400" dirty="0" smtClean="0"/>
          </a:p>
          <a:p>
            <a:pPr algn="ctr"/>
            <a:r>
              <a:rPr lang="cs-CZ" sz="1400" dirty="0" smtClean="0"/>
              <a:t>a </a:t>
            </a:r>
            <a:r>
              <a:rPr lang="cs-CZ" sz="1400" dirty="0" smtClean="0"/>
              <a:t>jsem v ní dobrá.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422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 obrázku může být: 2 people, people smiling , people standing , sky , grass , outdoor a na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3888432" cy="246946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údaje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43808" y="3539184"/>
            <a:ext cx="5906866" cy="226608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škola a mateřská škola Hořiněves, okr</a:t>
            </a:r>
            <a:r>
              <a:rPr lang="cs-CZ" sz="20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HK</a:t>
            </a:r>
          </a:p>
          <a:p>
            <a:r>
              <a:rPr lang="cs-CZ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Hořiněves </a:t>
            </a:r>
            <a:r>
              <a:rPr lang="cs-CZ" sz="20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503 06 Hořiněves</a:t>
            </a:r>
          </a:p>
          <a:p>
            <a:r>
              <a:rPr lang="cs-CZ" sz="20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Ředitelka </a:t>
            </a:r>
            <a:r>
              <a:rPr lang="cs-CZ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školy: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Mgr. 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sz="2000" b="1" dirty="0" err="1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ropáčková</a:t>
            </a:r>
            <a:r>
              <a:rPr lang="cs-CZ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Hvězdová</a:t>
            </a:r>
          </a:p>
          <a:p>
            <a:r>
              <a:rPr lang="cs-CZ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Zřizovatel: Obec Hořiněves    </a:t>
            </a:r>
            <a:endParaRPr lang="cs-CZ" sz="20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IČO 70983917</a:t>
            </a:r>
          </a:p>
          <a:p>
            <a:r>
              <a:rPr lang="cs-CZ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www.zshorineves.cz</a:t>
            </a:r>
            <a:endParaRPr lang="cs-CZ" sz="20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b="1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Na obrázku může být: 9 people, people smiling , sedící lid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2907141" cy="218338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uční kreslení karikatury šťastné rodiny s červeným srdcem — Stocková ilustr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3096344" cy="309634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 obrázku může být: 2 people, people smiling , people standing , shoes , tree , sky a out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4" t="2135" r="40985" b="56059"/>
          <a:stretch/>
        </p:blipFill>
        <p:spPr bwMode="auto">
          <a:xfrm>
            <a:off x="323528" y="2114946"/>
            <a:ext cx="20520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ný popisek 1"/>
          <p:cNvSpPr/>
          <p:nvPr/>
        </p:nvSpPr>
        <p:spPr>
          <a:xfrm>
            <a:off x="1475656" y="260648"/>
            <a:ext cx="2016224" cy="1854298"/>
          </a:xfrm>
          <a:prstGeom prst="wedgeEllipse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Máme tu dobrou výuku, když něco neumíme, tak nám paní učitelky pomůžou.</a:t>
            </a:r>
            <a:endParaRPr lang="cs-CZ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9788" y="3402314"/>
            <a:ext cx="2196268" cy="294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ný popisek 5"/>
          <p:cNvSpPr/>
          <p:nvPr/>
        </p:nvSpPr>
        <p:spPr>
          <a:xfrm rot="20376771" flipH="1">
            <a:off x="3695045" y="474263"/>
            <a:ext cx="2212992" cy="1564329"/>
          </a:xfrm>
          <a:prstGeom prst="wedgeEllipse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Naučíme se nové věci a máme také paní asistentku.</a:t>
            </a:r>
            <a:endParaRPr lang="cs-CZ" sz="1400" dirty="0"/>
          </a:p>
        </p:txBody>
      </p:sp>
      <p:sp>
        <p:nvSpPr>
          <p:cNvPr id="7" name="Oválný popisek 6"/>
          <p:cNvSpPr/>
          <p:nvPr/>
        </p:nvSpPr>
        <p:spPr>
          <a:xfrm rot="1286657">
            <a:off x="4926334" y="3378151"/>
            <a:ext cx="2267932" cy="1973905"/>
          </a:xfrm>
          <a:prstGeom prst="wedgeEllipse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Strašně moc se mi líbil výlet       do hvězdárny, jsem rád, že     na tyto exkurze berou i mladší děti.</a:t>
            </a:r>
            <a:endParaRPr lang="cs-CZ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416" y="548047"/>
            <a:ext cx="1819821" cy="25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14833">
            <a:off x="2317307" y="188641"/>
            <a:ext cx="167862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812834" y="4201994"/>
            <a:ext cx="2851965" cy="213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láček 1"/>
          <p:cNvSpPr/>
          <p:nvPr/>
        </p:nvSpPr>
        <p:spPr>
          <a:xfrm>
            <a:off x="5436096" y="1916832"/>
            <a:ext cx="2412776" cy="1800200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Mám tu spoustu kamarádů, miluju přestávky a písemné práce </a:t>
            </a:r>
            <a:r>
              <a:rPr lang="cs-CZ" sz="1400" dirty="0" smtClean="0">
                <a:sym typeface="Wingdings" panose="05000000000000000000" pitchFamily="2" charset="2"/>
              </a:rPr>
              <a:t>.</a:t>
            </a:r>
            <a:endParaRPr lang="cs-CZ" sz="1400" dirty="0"/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33637">
            <a:off x="-109449" y="3991407"/>
            <a:ext cx="3026195" cy="226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láček 6"/>
          <p:cNvSpPr/>
          <p:nvPr/>
        </p:nvSpPr>
        <p:spPr>
          <a:xfrm rot="1267681">
            <a:off x="1774537" y="2848239"/>
            <a:ext cx="2982906" cy="261041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Paní učitelka nás pouští o velké přestávce               na počítače nebo </a:t>
            </a:r>
            <a:endParaRPr lang="cs-CZ" sz="1400" dirty="0" smtClean="0"/>
          </a:p>
          <a:p>
            <a:pPr algn="ctr"/>
            <a:r>
              <a:rPr lang="cs-CZ" sz="1400" dirty="0" smtClean="0"/>
              <a:t>na </a:t>
            </a:r>
            <a:r>
              <a:rPr lang="cs-CZ" sz="1400" dirty="0" smtClean="0"/>
              <a:t>chodbu hrát fotbal s míčkem.   O matice stavíme  z lega stavby          z krychlí.</a:t>
            </a:r>
            <a:endParaRPr lang="cs-CZ" sz="1400" dirty="0"/>
          </a:p>
        </p:txBody>
      </p:sp>
      <p:sp>
        <p:nvSpPr>
          <p:cNvPr id="8" name="Obláček 7"/>
          <p:cNvSpPr/>
          <p:nvPr/>
        </p:nvSpPr>
        <p:spPr>
          <a:xfrm rot="534253">
            <a:off x="3958408" y="339559"/>
            <a:ext cx="2069742" cy="1537097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Baví mě florbal                a keramika. Rád se učím češtinu a plavu.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936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400" dirty="0" smtClean="0">
                <a:solidFill>
                  <a:schemeClr val="bg2">
                    <a:lumMod val="75000"/>
                  </a:schemeClr>
                </a:solidFill>
              </a:rPr>
              <a:t>Těšíme se na Vás, budoucí prvňáčci </a:t>
            </a:r>
            <a:r>
              <a:rPr lang="cs-CZ" sz="4400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.</a:t>
            </a:r>
            <a:endParaRPr lang="cs-CZ" sz="4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4" name="Picture 2" descr="Na obrázku může být: 1 person, smiling , standing a outdo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016224" cy="366586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 obrázku může být: 3 people, people standing a out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05819"/>
            <a:ext cx="4104456" cy="307834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a obrázku může být: 2 people, people smiling , people standing , child a outdo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96" y="1484783"/>
            <a:ext cx="3172976" cy="211531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a obrázku může být: 3 people, people smil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60" y="1484783"/>
            <a:ext cx="3168353" cy="237626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0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Autor: </a:t>
            </a:r>
            <a:endParaRPr lang="cs-CZ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Mgr. Martina Karasová</a:t>
            </a:r>
          </a:p>
          <a:p>
            <a:pPr marL="0" indent="0">
              <a:buNone/>
            </a:pPr>
            <a:r>
              <a:rPr lang="cs-CZ" dirty="0" smtClean="0"/>
              <a:t>Mgr. Simona </a:t>
            </a:r>
            <a:r>
              <a:rPr lang="cs-CZ" dirty="0"/>
              <a:t>K</a:t>
            </a:r>
            <a:r>
              <a:rPr lang="cs-CZ" dirty="0" smtClean="0"/>
              <a:t>ropáčková Hvězdová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283968" y="3573016"/>
            <a:ext cx="3662390" cy="2733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2" y="2996952"/>
            <a:ext cx="3707678" cy="2780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84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008112"/>
          </a:xfrm>
        </p:spPr>
        <p:txBody>
          <a:bodyPr>
            <a:noAutofit/>
          </a:bodyPr>
          <a:lstStyle/>
          <a:p>
            <a:r>
              <a:rPr lang="cs-CZ" dirty="0"/>
              <a:t>Charakteristika</a:t>
            </a:r>
            <a:r>
              <a:rPr lang="cs-CZ" sz="4000" dirty="0" smtClean="0">
                <a:cs typeface="Calibri" panose="020F0502020204030204" pitchFamily="34" charset="0"/>
              </a:rPr>
              <a:t> a vybavení školy</a:t>
            </a:r>
            <a:endParaRPr lang="cs-CZ" sz="4000" dirty="0">
              <a:cs typeface="Calibri" panose="020F0502020204030204" pitchFamily="34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2843808" y="908720"/>
            <a:ext cx="2376264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Malá rodinná škola</a:t>
            </a:r>
            <a:endParaRPr lang="cs-CZ" dirty="0"/>
          </a:p>
        </p:txBody>
      </p:sp>
      <p:sp>
        <p:nvSpPr>
          <p:cNvPr id="12" name="Ovál 11"/>
          <p:cNvSpPr/>
          <p:nvPr/>
        </p:nvSpPr>
        <p:spPr>
          <a:xfrm>
            <a:off x="5292080" y="1462583"/>
            <a:ext cx="2376264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Speciálně pedagogická péče </a:t>
            </a:r>
          </a:p>
          <a:p>
            <a:pPr algn="ctr"/>
            <a:r>
              <a:rPr lang="cs-CZ" dirty="0" smtClean="0"/>
              <a:t>a poradenství</a:t>
            </a:r>
            <a:endParaRPr lang="cs-CZ" dirty="0"/>
          </a:p>
        </p:txBody>
      </p:sp>
      <p:sp>
        <p:nvSpPr>
          <p:cNvPr id="14" name="Ovál 13"/>
          <p:cNvSpPr/>
          <p:nvPr/>
        </p:nvSpPr>
        <p:spPr>
          <a:xfrm>
            <a:off x="3629978" y="3006565"/>
            <a:ext cx="2016224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Interaktivní výukové programy</a:t>
            </a:r>
            <a:endParaRPr lang="cs-CZ" dirty="0"/>
          </a:p>
        </p:txBody>
      </p:sp>
      <p:sp>
        <p:nvSpPr>
          <p:cNvPr id="15" name="Ovál 14"/>
          <p:cNvSpPr/>
          <p:nvPr/>
        </p:nvSpPr>
        <p:spPr>
          <a:xfrm>
            <a:off x="3122971" y="5373216"/>
            <a:ext cx="2376264" cy="906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Komunitní škola </a:t>
            </a:r>
            <a:endParaRPr lang="cs-CZ" dirty="0"/>
          </a:p>
        </p:txBody>
      </p:sp>
      <p:sp>
        <p:nvSpPr>
          <p:cNvPr id="16" name="Ovál 15"/>
          <p:cNvSpPr/>
          <p:nvPr/>
        </p:nvSpPr>
        <p:spPr>
          <a:xfrm>
            <a:off x="190342" y="4581128"/>
            <a:ext cx="2376264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Bohaté množství pomůcek</a:t>
            </a:r>
            <a:endParaRPr lang="cs-CZ" dirty="0"/>
          </a:p>
        </p:txBody>
      </p:sp>
      <p:sp>
        <p:nvSpPr>
          <p:cNvPr id="17" name="Ovál 16"/>
          <p:cNvSpPr/>
          <p:nvPr/>
        </p:nvSpPr>
        <p:spPr>
          <a:xfrm>
            <a:off x="5652120" y="3726048"/>
            <a:ext cx="2160240" cy="2547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Výuka </a:t>
            </a:r>
          </a:p>
          <a:p>
            <a:pPr algn="ctr"/>
            <a:r>
              <a:rPr lang="cs-CZ" dirty="0" smtClean="0"/>
              <a:t>ve dvou třídách (spojení 1., 2. ročníku </a:t>
            </a:r>
          </a:p>
          <a:p>
            <a:pPr algn="ctr"/>
            <a:r>
              <a:rPr lang="cs-CZ" dirty="0" smtClean="0"/>
              <a:t>a 3., 4., 5. ročníku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444" y="1998209"/>
            <a:ext cx="3891363" cy="291852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/>
          <p:cNvSpPr/>
          <p:nvPr/>
        </p:nvSpPr>
        <p:spPr>
          <a:xfrm>
            <a:off x="296524" y="5176408"/>
            <a:ext cx="4500500" cy="15575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Školní zahrada – možnost výuky mimo budovu školy, pěstitelské činnosti </a:t>
            </a:r>
          </a:p>
          <a:p>
            <a:pPr algn="ctr"/>
            <a:r>
              <a:rPr lang="cs-CZ" dirty="0" smtClean="0"/>
              <a:t>a volnočasové aktivity</a:t>
            </a:r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5364088" y="1179234"/>
            <a:ext cx="2664296" cy="3744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Vybavení </a:t>
            </a:r>
          </a:p>
          <a:p>
            <a:pPr algn="ctr"/>
            <a:r>
              <a:rPr lang="cs-CZ" dirty="0" smtClean="0"/>
              <a:t>pro tělovýchovu </a:t>
            </a:r>
          </a:p>
          <a:p>
            <a:pPr algn="ctr"/>
            <a:r>
              <a:rPr lang="cs-CZ" dirty="0" smtClean="0"/>
              <a:t>a sport – nová moderní tělocvična, pingpongový stůl ve třídě, sportovní areál   s fotbalových </a:t>
            </a:r>
          </a:p>
          <a:p>
            <a:pPr algn="ctr"/>
            <a:r>
              <a:rPr lang="cs-CZ" dirty="0" smtClean="0"/>
              <a:t>a tenisovým hřištěm v obci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657913" y="213899"/>
            <a:ext cx="2376264" cy="3096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Technické zázemí – interaktivní tabule </a:t>
            </a:r>
          </a:p>
          <a:p>
            <a:pPr algn="ctr"/>
            <a:r>
              <a:rPr lang="cs-CZ" dirty="0" smtClean="0"/>
              <a:t>ve všech třídách, nová přírodovědná učebna </a:t>
            </a:r>
          </a:p>
          <a:p>
            <a:pPr algn="ctr"/>
            <a:r>
              <a:rPr lang="cs-CZ" dirty="0" smtClean="0"/>
              <a:t>s výpočetní technikou</a:t>
            </a:r>
            <a:endParaRPr lang="cs-CZ" dirty="0"/>
          </a:p>
        </p:txBody>
      </p:sp>
      <p:pic>
        <p:nvPicPr>
          <p:cNvPr id="3074" name="Picture 2" descr="Stolní počítač Comfor Office HIT SSD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87" y="332656"/>
            <a:ext cx="1935626" cy="129041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ůl na stolní tenis Butterfly Playback Rollaway modr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613" y="3789040"/>
            <a:ext cx="2421586" cy="138736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g pong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11312"/>
            <a:ext cx="1885073" cy="141128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isk na jedlý papír s potiskem fotbalového hřiště - A4 hranat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62613" y="4822835"/>
            <a:ext cx="1519074" cy="211612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1911" y="2021082"/>
            <a:ext cx="2549299" cy="191197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4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209" y="314644"/>
            <a:ext cx="8229600" cy="1143000"/>
          </a:xfrm>
        </p:spPr>
        <p:txBody>
          <a:bodyPr>
            <a:normAutofit/>
          </a:bodyPr>
          <a:lstStyle/>
          <a:p>
            <a:r>
              <a:rPr lang="cs-CZ" sz="4400" dirty="0" smtClean="0">
                <a:cs typeface="Calibri" panose="020F0502020204030204" pitchFamily="34" charset="0"/>
              </a:rPr>
              <a:t>Přístupy ve výuce</a:t>
            </a:r>
            <a:endParaRPr lang="cs-CZ" sz="4400" dirty="0">
              <a:cs typeface="Calibri" panose="020F0502020204030204" pitchFamily="34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251520" y="1462337"/>
            <a:ext cx="3600400" cy="1861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Individuální přístup </a:t>
            </a:r>
          </a:p>
          <a:p>
            <a:pPr algn="ctr"/>
            <a:r>
              <a:rPr lang="cs-CZ" dirty="0" smtClean="0"/>
              <a:t>k žákům s podpůrným opatřením, nadaným, cizincům, sociálně znevýhodněným dětem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142547" y="2097092"/>
            <a:ext cx="2376264" cy="781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Projektová výuka</a:t>
            </a:r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5344866" y="3010505"/>
            <a:ext cx="2376264" cy="89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Výuka dle ŠVP</a:t>
            </a:r>
            <a:endParaRPr lang="cs-CZ" dirty="0"/>
          </a:p>
        </p:txBody>
      </p:sp>
      <p:sp>
        <p:nvSpPr>
          <p:cNvPr id="7" name="Ovál 6"/>
          <p:cNvSpPr/>
          <p:nvPr/>
        </p:nvSpPr>
        <p:spPr>
          <a:xfrm>
            <a:off x="179512" y="4653136"/>
            <a:ext cx="2654682" cy="2038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Okamžité získání zpětné vazby, úzký kontakt učitele a žáka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2555776" y="3933305"/>
            <a:ext cx="2376264" cy="863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Interaktivní výuka</a:t>
            </a:r>
            <a:endParaRPr lang="cs-CZ" dirty="0"/>
          </a:p>
        </p:txBody>
      </p:sp>
      <p:sp>
        <p:nvSpPr>
          <p:cNvPr id="12" name="Ovál 11"/>
          <p:cNvSpPr/>
          <p:nvPr/>
        </p:nvSpPr>
        <p:spPr>
          <a:xfrm>
            <a:off x="5040052" y="4365104"/>
            <a:ext cx="2376264" cy="18105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Hodiny Speciálně pedagogické péče pro žáky s podpůrným opatřením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8532" y="688417"/>
            <a:ext cx="2528668" cy="1422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kce | Lezecká aréna Jir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05123"/>
            <a:ext cx="3102868" cy="244045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/>
          <p:cNvSpPr/>
          <p:nvPr/>
        </p:nvSpPr>
        <p:spPr>
          <a:xfrm>
            <a:off x="655202" y="3284984"/>
            <a:ext cx="3420625" cy="2912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Forma skupinové výuky s důrazem </a:t>
            </a:r>
          </a:p>
          <a:p>
            <a:pPr algn="ctr"/>
            <a:r>
              <a:rPr lang="cs-CZ" dirty="0" smtClean="0"/>
              <a:t>na učení se samostatnosti,  schopnost analýzy problému </a:t>
            </a:r>
          </a:p>
          <a:p>
            <a:pPr algn="ctr"/>
            <a:r>
              <a:rPr lang="cs-CZ" dirty="0" smtClean="0"/>
              <a:t>a vhodného rozvržení práce</a:t>
            </a:r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4716016" y="789865"/>
            <a:ext cx="2547900" cy="1775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Skupinová, párová výuka, komunitní kruh, relaxační činnosti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331640" y="634620"/>
            <a:ext cx="2376264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Efektivní spolupráce napříč mezi ročníky</a:t>
            </a:r>
            <a:endParaRPr lang="cs-CZ" dirty="0"/>
          </a:p>
        </p:txBody>
      </p:sp>
      <p:pic>
        <p:nvPicPr>
          <p:cNvPr id="5122" name="Picture 2" descr="Zápis do Z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141" y="2564904"/>
            <a:ext cx="3257550" cy="2667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Další možnosti vzdělávání           a rozvoje žáka v prostředí školy, externí aktivity</a:t>
            </a:r>
            <a:endParaRPr lang="cs-CZ" sz="3200" dirty="0"/>
          </a:p>
        </p:txBody>
      </p:sp>
      <p:sp>
        <p:nvSpPr>
          <p:cNvPr id="3" name="Ovál 2"/>
          <p:cNvSpPr/>
          <p:nvPr/>
        </p:nvSpPr>
        <p:spPr>
          <a:xfrm>
            <a:off x="3347864" y="1628800"/>
            <a:ext cx="1656184" cy="864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Lyžařský kurz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5364088" y="1775017"/>
            <a:ext cx="1620180" cy="949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Plavecký kurz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223868" y="4053044"/>
            <a:ext cx="2807799" cy="9807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Škola v přírodě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5796136" y="2924944"/>
            <a:ext cx="2237194" cy="2592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Rozvoj čtenářské gramotnosti – spolupráce </a:t>
            </a:r>
          </a:p>
          <a:p>
            <a:pPr algn="ctr"/>
            <a:r>
              <a:rPr lang="cs-CZ" dirty="0" smtClean="0"/>
              <a:t>s obecní knihovnou, Vědeckou knihovnou </a:t>
            </a:r>
          </a:p>
          <a:p>
            <a:pPr algn="ctr"/>
            <a:r>
              <a:rPr lang="cs-CZ" dirty="0" smtClean="0"/>
              <a:t>v HK</a:t>
            </a:r>
            <a:endParaRPr lang="cs-CZ" dirty="0"/>
          </a:p>
        </p:txBody>
      </p:sp>
      <p:sp>
        <p:nvSpPr>
          <p:cNvPr id="10" name="Ovál 9"/>
          <p:cNvSpPr/>
          <p:nvPr/>
        </p:nvSpPr>
        <p:spPr>
          <a:xfrm>
            <a:off x="239661" y="1559501"/>
            <a:ext cx="2376264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Pravidelná účast na malotřídních turnajích </a:t>
            </a:r>
          </a:p>
          <a:p>
            <a:pPr algn="ctr"/>
            <a:r>
              <a:rPr lang="cs-CZ" dirty="0" smtClean="0"/>
              <a:t>ve florbale </a:t>
            </a:r>
          </a:p>
          <a:p>
            <a:pPr algn="ctr"/>
            <a:r>
              <a:rPr lang="cs-CZ" dirty="0" smtClean="0"/>
              <a:t>a vybíjené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380" y="527532"/>
            <a:ext cx="2046626" cy="153331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nteligentnějš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10" y="5300068"/>
            <a:ext cx="2153355" cy="144243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1667" y="2809930"/>
            <a:ext cx="2677551" cy="20081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0145" y="5004113"/>
            <a:ext cx="2748079" cy="18425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9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765" y="5255345"/>
            <a:ext cx="1429299" cy="1412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716" y="2438887"/>
            <a:ext cx="1728192" cy="1830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ál 1"/>
          <p:cNvSpPr/>
          <p:nvPr/>
        </p:nvSpPr>
        <p:spPr>
          <a:xfrm>
            <a:off x="179512" y="2073301"/>
            <a:ext cx="2664296" cy="3888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Vlastivědné </a:t>
            </a:r>
          </a:p>
          <a:p>
            <a:pPr algn="ctr"/>
            <a:r>
              <a:rPr lang="cs-CZ" dirty="0" smtClean="0"/>
              <a:t>a přírodovědné exkurze – Hvězdárna v HK, </a:t>
            </a:r>
            <a:r>
              <a:rPr lang="cs-CZ" dirty="0" err="1" smtClean="0"/>
              <a:t>Archeopark</a:t>
            </a:r>
            <a:r>
              <a:rPr lang="cs-CZ" dirty="0" smtClean="0"/>
              <a:t> </a:t>
            </a:r>
          </a:p>
          <a:p>
            <a:pPr algn="ctr"/>
            <a:r>
              <a:rPr lang="cs-CZ" dirty="0" smtClean="0"/>
              <a:t>ve Všestarech, Marius </a:t>
            </a:r>
            <a:r>
              <a:rPr lang="cs-CZ" dirty="0" err="1" smtClean="0"/>
              <a:t>Pedersen</a:t>
            </a:r>
            <a:r>
              <a:rPr lang="cs-CZ" dirty="0" smtClean="0"/>
              <a:t>, pražské putování </a:t>
            </a:r>
          </a:p>
          <a:p>
            <a:pPr algn="ctr"/>
            <a:r>
              <a:rPr lang="cs-CZ" dirty="0" smtClean="0"/>
              <a:t>po památkách </a:t>
            </a:r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4139953" y="3284984"/>
            <a:ext cx="3600400" cy="21491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Výchovně vzdělávací akce v ZŠ – divadelní představení, odborné přednášky, projekty, pravidelné návštěvy složek IZS v naší škole 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355976" y="940529"/>
            <a:ext cx="3569088" cy="2265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Kulturní a umělecké aktivity – Libčanská básnička, návštěvy divadel – Klicperovo divadlo, divadlo Drak, Divadlo Spejbla </a:t>
            </a:r>
          </a:p>
          <a:p>
            <a:pPr algn="ctr"/>
            <a:r>
              <a:rPr lang="cs-CZ" dirty="0" smtClean="0"/>
              <a:t>a Hurvínka</a:t>
            </a:r>
            <a:endParaRPr lang="cs-CZ" dirty="0"/>
          </a:p>
        </p:txBody>
      </p:sp>
      <p:pic>
        <p:nvPicPr>
          <p:cNvPr id="7172" name="Picture 4" descr="spolek Zdravá Unhošť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81" y="188640"/>
            <a:ext cx="2869065" cy="225024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lustrační sním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840720"/>
            <a:ext cx="3140153" cy="17655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2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6" descr="Na obrázku může být: one or more people , sky , outdoor a natu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384416" cy="236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17" descr="Na obrázku může být: swimming , pool a outdoo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0688"/>
            <a:ext cx="2664296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Na obrázku může být: 5 people, people sitting a chil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19" y="3861048"/>
            <a:ext cx="3816464" cy="2448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7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1663</TotalTime>
  <Words>722</Words>
  <Application>Microsoft Office PowerPoint</Application>
  <PresentationFormat>On-screen Show (4:3)</PresentationFormat>
  <Paragraphs>109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Trebuchet MS</vt:lpstr>
      <vt:lpstr>Wingdings</vt:lpstr>
      <vt:lpstr>Wingdings 2</vt:lpstr>
      <vt:lpstr>Bohatý</vt:lpstr>
      <vt:lpstr>MALOTŘÍDNÍ VÝUKA  NA ZÁKLADNÍ ŠKOLE HOŘINĚVES</vt:lpstr>
      <vt:lpstr>Základní údaje</vt:lpstr>
      <vt:lpstr>Charakteristika a vybavení školy</vt:lpstr>
      <vt:lpstr>PowerPoint Presentation</vt:lpstr>
      <vt:lpstr>Přístupy ve výuce</vt:lpstr>
      <vt:lpstr>PowerPoint Presentation</vt:lpstr>
      <vt:lpstr>Další možnosti vzdělávání           a rozvoje žáka v prostředí školy, externí aktivity</vt:lpstr>
      <vt:lpstr>PowerPoint Presentation</vt:lpstr>
      <vt:lpstr>PowerPoint Presentation</vt:lpstr>
      <vt:lpstr>PowerPoint Presentation</vt:lpstr>
      <vt:lpstr>PowerPoint Presentation</vt:lpstr>
      <vt:lpstr>Volnočasové aktivity</vt:lpstr>
      <vt:lpstr>PowerPoint Presentation</vt:lpstr>
      <vt:lpstr>PowerPoint Presentation</vt:lpstr>
      <vt:lpstr>     Výhody malotřídního vzdělávání na naší základní škole</vt:lpstr>
      <vt:lpstr>PowerPoint Presentation</vt:lpstr>
      <vt:lpstr>    Reportážní průzkum spokojenosti  žáků naší školy     </vt:lpstr>
      <vt:lpstr>PowerPoint Presentation</vt:lpstr>
      <vt:lpstr>PowerPoint Presentation</vt:lpstr>
      <vt:lpstr>PowerPoint Presentation</vt:lpstr>
      <vt:lpstr>PowerPoint Presentation</vt:lpstr>
      <vt:lpstr>Těšíme se na Vás, budoucí prvňáčci .</vt:lpstr>
      <vt:lpstr>Autor: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MALOTŘÍDNÍ VÝUKA  NA ZÁKLADNÍ ŠKOLE</dc:title>
  <dc:creator>Jarmil</dc:creator>
  <cp:lastModifiedBy>simona</cp:lastModifiedBy>
  <cp:revision>85</cp:revision>
  <dcterms:created xsi:type="dcterms:W3CDTF">2019-12-01T18:42:09Z</dcterms:created>
  <dcterms:modified xsi:type="dcterms:W3CDTF">2020-01-24T08:32:53Z</dcterms:modified>
</cp:coreProperties>
</file>